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78CE-6461-4C00-86AD-01EEA0C38CA7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D532FF-C1D5-4587-ADC8-2334FDF7EB09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78CE-6461-4C00-86AD-01EEA0C38CA7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32FF-C1D5-4587-ADC8-2334FDF7EB09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7D532FF-C1D5-4587-ADC8-2334FDF7EB09}" type="slidenum">
              <a:rPr lang="en-AU" smtClean="0"/>
              <a:t>‹#›</a:t>
            </a:fld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78CE-6461-4C00-86AD-01EEA0C38CA7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78CE-6461-4C00-86AD-01EEA0C38CA7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7D532FF-C1D5-4587-ADC8-2334FDF7EB09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78CE-6461-4C00-86AD-01EEA0C38CA7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D532FF-C1D5-4587-ADC8-2334FDF7EB09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2478CE-6461-4C00-86AD-01EEA0C38CA7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32FF-C1D5-4587-ADC8-2334FDF7EB09}" type="slidenum">
              <a:rPr lang="en-AU" smtClean="0"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78CE-6461-4C00-86AD-01EEA0C38CA7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7D532FF-C1D5-4587-ADC8-2334FDF7EB09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78CE-6461-4C00-86AD-01EEA0C38CA7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7D532FF-C1D5-4587-ADC8-2334FDF7EB0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78CE-6461-4C00-86AD-01EEA0C38CA7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D532FF-C1D5-4587-ADC8-2334FDF7EB0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D532FF-C1D5-4587-ADC8-2334FDF7EB09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78CE-6461-4C00-86AD-01EEA0C38CA7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7D532FF-C1D5-4587-ADC8-2334FDF7EB09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62478CE-6461-4C00-86AD-01EEA0C38CA7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62478CE-6461-4C00-86AD-01EEA0C38CA7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D532FF-C1D5-4587-ADC8-2334FDF7EB09}" type="slidenum">
              <a:rPr lang="en-AU" smtClean="0"/>
              <a:t>‹#›</a:t>
            </a:fld>
            <a:endParaRPr lang="en-A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 10. September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0030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nominative case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Grammatical cases are a way of showing the function of nouns in a sentence. </a:t>
            </a:r>
          </a:p>
          <a:p>
            <a:r>
              <a:rPr lang="en-US" dirty="0" smtClean="0"/>
              <a:t>You already know this case.</a:t>
            </a:r>
          </a:p>
          <a:p>
            <a:r>
              <a:rPr lang="en-US" dirty="0" smtClean="0"/>
              <a:t>The </a:t>
            </a:r>
            <a:r>
              <a:rPr lang="en-US" b="1" u="sng" dirty="0" smtClean="0"/>
              <a:t>subject</a:t>
            </a:r>
            <a:r>
              <a:rPr lang="en-US" dirty="0" smtClean="0"/>
              <a:t> is always in the nominative case.</a:t>
            </a:r>
          </a:p>
          <a:p>
            <a:r>
              <a:rPr lang="en-US" dirty="0" smtClean="0"/>
              <a:t>Articles: </a:t>
            </a:r>
            <a:r>
              <a:rPr lang="en-US" dirty="0" smtClean="0">
                <a:solidFill>
                  <a:srgbClr val="0070C0"/>
                </a:solidFill>
              </a:rPr>
              <a:t>der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die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das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0070C0"/>
                </a:solidFill>
              </a:rPr>
              <a:t>ein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eine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ein</a:t>
            </a:r>
            <a:endParaRPr lang="en-A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396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accusative case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case is new for you.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u="sng" dirty="0" smtClean="0"/>
              <a:t>object</a:t>
            </a:r>
            <a:r>
              <a:rPr lang="en-US" dirty="0" smtClean="0"/>
              <a:t> </a:t>
            </a:r>
            <a:r>
              <a:rPr lang="en-US" dirty="0"/>
              <a:t>is always in the </a:t>
            </a:r>
            <a:r>
              <a:rPr lang="en-US" dirty="0" smtClean="0"/>
              <a:t>accusative </a:t>
            </a:r>
            <a:r>
              <a:rPr lang="en-US" dirty="0"/>
              <a:t>case.</a:t>
            </a:r>
          </a:p>
          <a:p>
            <a:r>
              <a:rPr lang="en-US" dirty="0"/>
              <a:t>Articles: </a:t>
            </a:r>
            <a:r>
              <a:rPr lang="en-US" dirty="0" smtClean="0">
                <a:solidFill>
                  <a:srgbClr val="0070C0"/>
                </a:solidFill>
              </a:rPr>
              <a:t>den</a:t>
            </a:r>
            <a:r>
              <a:rPr lang="en-US" dirty="0" smtClean="0"/>
              <a:t>, </a:t>
            </a:r>
            <a:r>
              <a:rPr lang="en-US" dirty="0">
                <a:solidFill>
                  <a:srgbClr val="FF0000"/>
                </a:solidFill>
              </a:rPr>
              <a:t>die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das</a:t>
            </a:r>
            <a:r>
              <a:rPr lang="en-US" dirty="0"/>
              <a:t> or </a:t>
            </a:r>
            <a:r>
              <a:rPr lang="en-US" dirty="0" err="1" smtClean="0">
                <a:solidFill>
                  <a:srgbClr val="0070C0"/>
                </a:solidFill>
              </a:rPr>
              <a:t>einen</a:t>
            </a:r>
            <a:r>
              <a:rPr lang="en-US" dirty="0" smtClean="0"/>
              <a:t>, </a:t>
            </a:r>
            <a:r>
              <a:rPr lang="en-US" dirty="0" err="1">
                <a:solidFill>
                  <a:srgbClr val="FF0000"/>
                </a:solidFill>
              </a:rPr>
              <a:t>eine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ein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US" dirty="0" smtClean="0"/>
              <a:t>Males are complicated in the accusative case. (The change occurs only in the masculine form.)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2680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#11 and #12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5599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56 &amp; 57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#13 &amp; 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4900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104 &amp; 105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#11.1</a:t>
            </a:r>
          </a:p>
          <a:p>
            <a:r>
              <a:rPr lang="en-US" dirty="0" smtClean="0"/>
              <a:t>#11.2</a:t>
            </a:r>
          </a:p>
          <a:p>
            <a:r>
              <a:rPr lang="en-US" smtClean="0"/>
              <a:t>#12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26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Game: Food Vocabulary Revision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079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103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#9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330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#10 – Listening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828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104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#10 – Listening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585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subject of a sentence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person or the thing doing the action.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147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object of a sentence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person or thing having the action done to it.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245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the subject and which is the object?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 Bites Dog</a:t>
            </a:r>
          </a:p>
          <a:p>
            <a:r>
              <a:rPr lang="en-US" dirty="0" smtClean="0"/>
              <a:t>Cat Eats Policeman</a:t>
            </a:r>
          </a:p>
          <a:p>
            <a:r>
              <a:rPr lang="en-US" dirty="0" smtClean="0"/>
              <a:t>Snail Wins Lottery</a:t>
            </a:r>
          </a:p>
          <a:p>
            <a:r>
              <a:rPr lang="en-US" dirty="0" smtClean="0"/>
              <a:t>King Loses Trousers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0789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0070C0"/>
                </a:solidFill>
              </a:rPr>
              <a:t>Object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Man</a:t>
            </a:r>
            <a:r>
              <a:rPr lang="en-US" dirty="0"/>
              <a:t> Bites </a:t>
            </a:r>
            <a:r>
              <a:rPr lang="en-US" dirty="0">
                <a:solidFill>
                  <a:srgbClr val="0070C0"/>
                </a:solidFill>
              </a:rPr>
              <a:t>Dog</a:t>
            </a:r>
          </a:p>
          <a:p>
            <a:r>
              <a:rPr lang="en-US" dirty="0">
                <a:solidFill>
                  <a:srgbClr val="FF0000"/>
                </a:solidFill>
              </a:rPr>
              <a:t>Cat</a:t>
            </a:r>
            <a:r>
              <a:rPr lang="en-US" dirty="0"/>
              <a:t> Eats </a:t>
            </a:r>
            <a:r>
              <a:rPr lang="en-US" dirty="0">
                <a:solidFill>
                  <a:srgbClr val="0070C0"/>
                </a:solidFill>
              </a:rPr>
              <a:t>Policeman</a:t>
            </a:r>
          </a:p>
          <a:p>
            <a:r>
              <a:rPr lang="en-US" dirty="0">
                <a:solidFill>
                  <a:srgbClr val="FF0000"/>
                </a:solidFill>
              </a:rPr>
              <a:t>Snail</a:t>
            </a:r>
            <a:r>
              <a:rPr lang="en-US" dirty="0"/>
              <a:t> Wins </a:t>
            </a:r>
            <a:r>
              <a:rPr lang="en-US" dirty="0">
                <a:solidFill>
                  <a:srgbClr val="0070C0"/>
                </a:solidFill>
              </a:rPr>
              <a:t>Lottery</a:t>
            </a:r>
          </a:p>
          <a:p>
            <a:r>
              <a:rPr lang="en-US" dirty="0">
                <a:solidFill>
                  <a:srgbClr val="FF0000"/>
                </a:solidFill>
              </a:rPr>
              <a:t>King</a:t>
            </a:r>
            <a:r>
              <a:rPr lang="en-US" dirty="0"/>
              <a:t> Loses </a:t>
            </a:r>
            <a:r>
              <a:rPr lang="en-US" dirty="0">
                <a:solidFill>
                  <a:srgbClr val="0070C0"/>
                </a:solidFill>
              </a:rPr>
              <a:t>Trousers</a:t>
            </a:r>
            <a:endParaRPr lang="en-AU" dirty="0">
              <a:solidFill>
                <a:srgbClr val="0070C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4025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</TotalTime>
  <Words>219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Deutsch 1</vt:lpstr>
      <vt:lpstr>Game: Food Vocabulary Revision</vt:lpstr>
      <vt:lpstr>Textbook page 103</vt:lpstr>
      <vt:lpstr>Textbook page 55</vt:lpstr>
      <vt:lpstr>Textbook page 104</vt:lpstr>
      <vt:lpstr>The subject of a sentence</vt:lpstr>
      <vt:lpstr>The object of a sentence</vt:lpstr>
      <vt:lpstr>Which is the subject and which is the object?</vt:lpstr>
      <vt:lpstr>Subject/Object</vt:lpstr>
      <vt:lpstr>The nominative case</vt:lpstr>
      <vt:lpstr>The accusative case</vt:lpstr>
      <vt:lpstr>Textbook page 55</vt:lpstr>
      <vt:lpstr>Textbook page 56 &amp; 57</vt:lpstr>
      <vt:lpstr>Textbook page 104 &amp; 105</vt:lpstr>
    </vt:vector>
  </TitlesOfParts>
  <Company>Grace Lutheran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 McMillin</dc:creator>
  <cp:lastModifiedBy>Victoria McMillin</cp:lastModifiedBy>
  <cp:revision>5</cp:revision>
  <dcterms:created xsi:type="dcterms:W3CDTF">2014-09-09T21:29:55Z</dcterms:created>
  <dcterms:modified xsi:type="dcterms:W3CDTF">2014-09-09T21:57:43Z</dcterms:modified>
</cp:coreProperties>
</file>