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slideLayouts/slideLayout13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7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40" autoAdjust="0"/>
    <p:restoredTop sz="94673" autoAdjust="0"/>
  </p:normalViewPr>
  <p:slideViewPr>
    <p:cSldViewPr snapToGrid="0" snapToObjects="1">
      <p:cViewPr>
        <p:scale>
          <a:sx n="150" d="100"/>
          <a:sy n="150" d="100"/>
        </p:scale>
        <p:origin x="-49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AU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0EB0355-0487-304E-A72B-6CF0CE4BC26A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04A666C-3BFA-DC42-B5D2-F2AFFDA282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languages/german/comedy/gender_bender.s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Lesson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16. April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complication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German language, all nouns have a gender attached to them. </a:t>
            </a:r>
          </a:p>
          <a:p>
            <a:r>
              <a:rPr lang="en-US" dirty="0" err="1" smtClean="0"/>
              <a:t>der</a:t>
            </a:r>
            <a:r>
              <a:rPr lang="en-US" dirty="0" smtClean="0"/>
              <a:t> – masculine</a:t>
            </a:r>
          </a:p>
          <a:p>
            <a:r>
              <a:rPr lang="en-US" dirty="0" smtClean="0"/>
              <a:t>die – feminine</a:t>
            </a:r>
          </a:p>
          <a:p>
            <a:r>
              <a:rPr lang="en-US" dirty="0" smtClean="0"/>
              <a:t>das – neuter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Genders are sometimes, but not always, logical.</a:t>
            </a:r>
          </a:p>
          <a:p>
            <a:r>
              <a:rPr lang="en-US" dirty="0" smtClean="0"/>
              <a:t>Logical: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; die </a:t>
            </a:r>
            <a:r>
              <a:rPr lang="en-US" dirty="0" err="1" smtClean="0"/>
              <a:t>Schwester</a:t>
            </a:r>
            <a:endParaRPr lang="en-US" dirty="0" smtClean="0"/>
          </a:p>
          <a:p>
            <a:r>
              <a:rPr lang="en-US" dirty="0" smtClean="0"/>
              <a:t>Illogical: das </a:t>
            </a:r>
            <a:r>
              <a:rPr lang="en-US" dirty="0" err="1" smtClean="0"/>
              <a:t>Mädchen</a:t>
            </a:r>
            <a:endParaRPr lang="en-US" dirty="0" smtClean="0"/>
          </a:p>
          <a:p>
            <a:r>
              <a:rPr lang="en-US" dirty="0" smtClean="0"/>
              <a:t>There are some patterns, but the best way to learn a gender is to </a:t>
            </a:r>
            <a:r>
              <a:rPr lang="en-US" dirty="0" err="1" smtClean="0"/>
              <a:t>memorise</a:t>
            </a:r>
            <a:r>
              <a:rPr lang="en-US" dirty="0" smtClean="0"/>
              <a:t> it with the noun.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http://www.bbc.co.uk/languages/german/comedy/gender_bender.shtml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Days of the week, months, seasons and cardinal directions are all masculine nouns.</a:t>
            </a:r>
          </a:p>
          <a:p>
            <a:r>
              <a:rPr lang="en-US" dirty="0" smtClean="0"/>
              <a:t>Words with the following endings are usually masculine:   -el; -en; -</a:t>
            </a:r>
            <a:r>
              <a:rPr lang="en-US" dirty="0" err="1" smtClean="0"/>
              <a:t>er</a:t>
            </a:r>
            <a:r>
              <a:rPr lang="en-US" dirty="0" smtClean="0"/>
              <a:t>; -</a:t>
            </a:r>
            <a:r>
              <a:rPr lang="en-US" dirty="0" err="1" smtClean="0"/>
              <a:t>ig</a:t>
            </a:r>
            <a:r>
              <a:rPr lang="en-US" dirty="0" smtClean="0"/>
              <a:t>; -</a:t>
            </a:r>
            <a:r>
              <a:rPr lang="en-US" dirty="0" err="1" smtClean="0"/>
              <a:t>ich</a:t>
            </a:r>
            <a:r>
              <a:rPr lang="en-US" dirty="0" smtClean="0"/>
              <a:t>; -ling; -and; -ant; -</a:t>
            </a:r>
            <a:r>
              <a:rPr lang="en-US" dirty="0" err="1" smtClean="0"/>
              <a:t>ar</a:t>
            </a:r>
            <a:r>
              <a:rPr lang="en-US" dirty="0" smtClean="0"/>
              <a:t>; -</a:t>
            </a:r>
            <a:r>
              <a:rPr lang="en-US" dirty="0" err="1" smtClean="0"/>
              <a:t>är</a:t>
            </a:r>
            <a:r>
              <a:rPr lang="en-US" dirty="0" smtClean="0"/>
              <a:t>; -</a:t>
            </a:r>
            <a:r>
              <a:rPr lang="en-US" dirty="0" err="1" smtClean="0"/>
              <a:t>ast</a:t>
            </a:r>
            <a:r>
              <a:rPr lang="en-US" dirty="0" smtClean="0"/>
              <a:t>; -</a:t>
            </a:r>
            <a:r>
              <a:rPr lang="en-US" dirty="0" err="1" smtClean="0"/>
              <a:t>ent</a:t>
            </a:r>
            <a:r>
              <a:rPr lang="en-US" dirty="0" smtClean="0"/>
              <a:t>; -</a:t>
            </a:r>
            <a:r>
              <a:rPr lang="en-US" dirty="0" err="1" smtClean="0"/>
              <a:t>eur</a:t>
            </a:r>
            <a:r>
              <a:rPr lang="en-US" dirty="0" smtClean="0"/>
              <a:t>; -</a:t>
            </a:r>
            <a:r>
              <a:rPr lang="en-US" dirty="0" err="1" smtClean="0"/>
              <a:t>ier</a:t>
            </a:r>
            <a:r>
              <a:rPr lang="en-US" dirty="0" smtClean="0"/>
              <a:t>; -</a:t>
            </a:r>
            <a:r>
              <a:rPr lang="en-US" dirty="0" err="1" smtClean="0"/>
              <a:t>ist</a:t>
            </a:r>
            <a:r>
              <a:rPr lang="en-US" dirty="0" smtClean="0"/>
              <a:t>; -</a:t>
            </a:r>
            <a:r>
              <a:rPr lang="en-US" dirty="0" err="1" smtClean="0"/>
              <a:t>ismus</a:t>
            </a:r>
            <a:r>
              <a:rPr lang="en-US" dirty="0" smtClean="0"/>
              <a:t>; -or; -us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trees, fruits and flowers are feminine.</a:t>
            </a:r>
          </a:p>
          <a:p>
            <a:r>
              <a:rPr lang="en-US" dirty="0" smtClean="0"/>
              <a:t>Words with the following endings are usually feminine:   -age; -</a:t>
            </a:r>
            <a:r>
              <a:rPr lang="en-US" dirty="0" err="1" smtClean="0"/>
              <a:t>e</a:t>
            </a:r>
            <a:r>
              <a:rPr lang="en-US" dirty="0" smtClean="0"/>
              <a:t>; -</a:t>
            </a:r>
            <a:r>
              <a:rPr lang="en-US" dirty="0" err="1" smtClean="0"/>
              <a:t>ei</a:t>
            </a:r>
            <a:r>
              <a:rPr lang="en-US" dirty="0" smtClean="0"/>
              <a:t>; -</a:t>
            </a:r>
            <a:r>
              <a:rPr lang="en-US" dirty="0" err="1" smtClean="0"/>
              <a:t>heit</a:t>
            </a:r>
            <a:r>
              <a:rPr lang="en-US" dirty="0" smtClean="0"/>
              <a:t>; -</a:t>
            </a:r>
            <a:r>
              <a:rPr lang="en-US" dirty="0" err="1" smtClean="0"/>
              <a:t>keit</a:t>
            </a:r>
            <a:r>
              <a:rPr lang="en-US" dirty="0" smtClean="0"/>
              <a:t>; -</a:t>
            </a:r>
            <a:r>
              <a:rPr lang="en-US" dirty="0" err="1" smtClean="0"/>
              <a:t>schaft</a:t>
            </a:r>
            <a:r>
              <a:rPr lang="en-US" dirty="0" smtClean="0"/>
              <a:t>; -</a:t>
            </a:r>
            <a:r>
              <a:rPr lang="en-US" dirty="0" err="1" smtClean="0"/>
              <a:t>ie</a:t>
            </a:r>
            <a:r>
              <a:rPr lang="en-US" dirty="0" smtClean="0"/>
              <a:t>;    -</a:t>
            </a:r>
            <a:r>
              <a:rPr lang="en-US" dirty="0" err="1" smtClean="0"/>
              <a:t>ek</a:t>
            </a:r>
            <a:r>
              <a:rPr lang="en-US" dirty="0" smtClean="0"/>
              <a:t>; -eke; -</a:t>
            </a:r>
            <a:r>
              <a:rPr lang="en-US" dirty="0" err="1" smtClean="0"/>
              <a:t>ik</a:t>
            </a:r>
            <a:r>
              <a:rPr lang="en-US" dirty="0" smtClean="0"/>
              <a:t>; -in; -ion; -</a:t>
            </a:r>
            <a:r>
              <a:rPr lang="en-US" dirty="0" err="1" smtClean="0"/>
              <a:t>tät</a:t>
            </a:r>
            <a:r>
              <a:rPr lang="en-US" dirty="0" smtClean="0"/>
              <a:t>; -</a:t>
            </a:r>
            <a:r>
              <a:rPr lang="en-US" dirty="0" err="1" smtClean="0"/>
              <a:t>ung</a:t>
            </a:r>
            <a:r>
              <a:rPr lang="en-US" dirty="0" smtClean="0"/>
              <a:t>; -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 of cities and most countries are neuter.</a:t>
            </a:r>
          </a:p>
          <a:p>
            <a:r>
              <a:rPr lang="en-US" dirty="0" smtClean="0"/>
              <a:t>Words with the following endings are neuter:   -</a:t>
            </a:r>
            <a:r>
              <a:rPr lang="en-US" dirty="0" err="1" smtClean="0"/>
              <a:t>chen</a:t>
            </a:r>
            <a:r>
              <a:rPr lang="en-US" dirty="0" smtClean="0"/>
              <a:t>; -</a:t>
            </a:r>
            <a:r>
              <a:rPr lang="en-US" dirty="0" err="1" smtClean="0"/>
              <a:t>lein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Words with the following endings are usually neuter:   -</a:t>
            </a:r>
            <a:r>
              <a:rPr lang="en-US" dirty="0" err="1" smtClean="0"/>
              <a:t>tum</a:t>
            </a:r>
            <a:r>
              <a:rPr lang="en-US" dirty="0" smtClean="0"/>
              <a:t>; -</a:t>
            </a:r>
            <a:r>
              <a:rPr lang="en-US" dirty="0" err="1" smtClean="0"/>
              <a:t>ment</a:t>
            </a:r>
            <a:r>
              <a:rPr lang="en-US" dirty="0" smtClean="0"/>
              <a:t>; -</a:t>
            </a:r>
            <a:r>
              <a:rPr lang="en-US" dirty="0" err="1" smtClean="0"/>
              <a:t>eum</a:t>
            </a:r>
            <a:r>
              <a:rPr lang="en-US" dirty="0" smtClean="0"/>
              <a:t>; -</a:t>
            </a:r>
            <a:r>
              <a:rPr lang="en-US" dirty="0" err="1" smtClean="0"/>
              <a:t>ium</a:t>
            </a:r>
            <a:r>
              <a:rPr lang="en-US" dirty="0" smtClean="0"/>
              <a:t>; -um; -</a:t>
            </a:r>
            <a:r>
              <a:rPr lang="en-US" dirty="0" err="1" smtClean="0"/>
              <a:t>ett</a:t>
            </a:r>
            <a:endParaRPr lang="en-US" dirty="0" smtClean="0"/>
          </a:p>
          <a:p>
            <a:r>
              <a:rPr lang="en-US" dirty="0" smtClean="0"/>
              <a:t>Infinitives used as nouns are always neuter.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Sprechen</a:t>
            </a:r>
            <a:r>
              <a:rPr lang="en-US" dirty="0" smtClean="0"/>
              <a:t>			Deutschland</a:t>
            </a:r>
          </a:p>
          <a:p>
            <a:r>
              <a:rPr lang="en-US" dirty="0" smtClean="0"/>
              <a:t>Museum			</a:t>
            </a:r>
            <a:r>
              <a:rPr lang="en-US" dirty="0" err="1" smtClean="0"/>
              <a:t>Fr</a:t>
            </a:r>
            <a:r>
              <a:rPr lang="en-US" dirty="0" err="1" smtClean="0"/>
              <a:t>äulein</a:t>
            </a:r>
            <a:endParaRPr lang="en-US" dirty="0" smtClean="0"/>
          </a:p>
          <a:p>
            <a:r>
              <a:rPr lang="en-US" dirty="0" err="1" smtClean="0"/>
              <a:t>Zucker</a:t>
            </a:r>
            <a:r>
              <a:rPr lang="en-US" dirty="0" smtClean="0"/>
              <a:t>			Brisbane</a:t>
            </a:r>
          </a:p>
          <a:p>
            <a:r>
              <a:rPr lang="en-US" dirty="0" err="1" smtClean="0"/>
              <a:t>Million</a:t>
            </a:r>
            <a:r>
              <a:rPr lang="en-US" dirty="0" err="1" smtClean="0"/>
              <a:t>är</a:t>
            </a:r>
            <a:r>
              <a:rPr lang="en-US" dirty="0" smtClean="0"/>
              <a:t>			</a:t>
            </a:r>
            <a:r>
              <a:rPr lang="en-US" dirty="0" err="1" smtClean="0"/>
              <a:t>Montag</a:t>
            </a:r>
            <a:endParaRPr lang="en-US" dirty="0" smtClean="0"/>
          </a:p>
          <a:p>
            <a:r>
              <a:rPr lang="en-US" dirty="0" err="1" smtClean="0"/>
              <a:t>Universität</a:t>
            </a:r>
            <a:r>
              <a:rPr lang="en-US" dirty="0" smtClean="0"/>
              <a:t>		</a:t>
            </a:r>
            <a:r>
              <a:rPr lang="en-US" dirty="0" err="1" smtClean="0"/>
              <a:t>Sommer</a:t>
            </a:r>
            <a:endParaRPr lang="en-US" dirty="0" smtClean="0"/>
          </a:p>
          <a:p>
            <a:r>
              <a:rPr lang="en-US" dirty="0" err="1" smtClean="0"/>
              <a:t>Banane</a:t>
            </a:r>
            <a:r>
              <a:rPr lang="en-US" dirty="0" smtClean="0"/>
              <a:t>			</a:t>
            </a:r>
            <a:r>
              <a:rPr lang="en-US" dirty="0" err="1" smtClean="0"/>
              <a:t>Dezember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gender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Sprechen</a:t>
            </a:r>
            <a:r>
              <a:rPr lang="en-US" dirty="0" smtClean="0"/>
              <a:t>	</a:t>
            </a:r>
            <a:r>
              <a:rPr lang="en-US" dirty="0" smtClean="0"/>
              <a:t>	das Deutschland</a:t>
            </a:r>
          </a:p>
          <a:p>
            <a:r>
              <a:rPr lang="en-US" dirty="0" smtClean="0"/>
              <a:t>das Museum</a:t>
            </a:r>
            <a:r>
              <a:rPr lang="en-US" dirty="0" smtClean="0"/>
              <a:t>	</a:t>
            </a:r>
            <a:r>
              <a:rPr lang="en-US" dirty="0" smtClean="0"/>
              <a:t>	das </a:t>
            </a:r>
            <a:r>
              <a:rPr lang="en-US" dirty="0" err="1" smtClean="0"/>
              <a:t>Fräulein</a:t>
            </a:r>
            <a:endParaRPr lang="en-US" dirty="0" smtClean="0"/>
          </a:p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Zucker</a:t>
            </a:r>
            <a:r>
              <a:rPr lang="en-US" dirty="0" smtClean="0"/>
              <a:t>	</a:t>
            </a:r>
            <a:r>
              <a:rPr lang="en-US" dirty="0" smtClean="0"/>
              <a:t>	das Brisbane</a:t>
            </a:r>
          </a:p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Millionär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Universität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Banane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the correct gender of nouns is important because gender affects articles and adjectives in sentences. </a:t>
            </a:r>
          </a:p>
          <a:p>
            <a:r>
              <a:rPr lang="en-US" dirty="0" smtClean="0"/>
              <a:t>Mein </a:t>
            </a:r>
            <a:r>
              <a:rPr lang="en-US" dirty="0" err="1" smtClean="0"/>
              <a:t>Familienname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... [</a:t>
            </a:r>
            <a:r>
              <a:rPr lang="en-US" dirty="0" err="1" smtClean="0"/>
              <a:t>der</a:t>
            </a:r>
            <a:r>
              <a:rPr lang="en-US" dirty="0" smtClean="0"/>
              <a:t> Name]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Telefonnummer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... [die </a:t>
            </a:r>
            <a:r>
              <a:rPr lang="en-US" dirty="0" err="1" smtClean="0"/>
              <a:t>Nummer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der</a:t>
            </a:r>
            <a:r>
              <a:rPr lang="en-US" dirty="0" smtClean="0"/>
              <a:t> Cafeteria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18-19:5 ALL</a:t>
            </a:r>
          </a:p>
          <a:p>
            <a:r>
              <a:rPr lang="en-US" dirty="0" smtClean="0"/>
              <a:t>Textbook page 19:6a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Kasse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21:11 ALL</a:t>
            </a:r>
          </a:p>
          <a:p>
            <a:r>
              <a:rPr lang="en-US" dirty="0" smtClean="0"/>
              <a:t>€1,80 = 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achtzig</a:t>
            </a:r>
            <a:r>
              <a:rPr lang="en-US" dirty="0" smtClean="0"/>
              <a:t>, </a:t>
            </a:r>
            <a:r>
              <a:rPr lang="en-US" dirty="0" err="1" smtClean="0"/>
              <a:t>ein</a:t>
            </a:r>
            <a:r>
              <a:rPr lang="en-US" dirty="0" smtClean="0"/>
              <a:t> Euro </a:t>
            </a:r>
            <a:r>
              <a:rPr lang="en-US" dirty="0" err="1" smtClean="0"/>
              <a:t>achtzig</a:t>
            </a:r>
            <a:r>
              <a:rPr lang="en-US" dirty="0" smtClean="0"/>
              <a:t> or </a:t>
            </a:r>
            <a:r>
              <a:rPr lang="en-US" dirty="0" err="1" smtClean="0"/>
              <a:t>ein</a:t>
            </a:r>
            <a:r>
              <a:rPr lang="en-US" dirty="0" smtClean="0"/>
              <a:t> Euro </a:t>
            </a:r>
            <a:r>
              <a:rPr lang="en-US" dirty="0" err="1" smtClean="0"/>
              <a:t>achtzig</a:t>
            </a:r>
            <a:r>
              <a:rPr lang="en-US" dirty="0" smtClean="0"/>
              <a:t> Cent.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Telefonnummern</a:t>
            </a:r>
            <a:r>
              <a:rPr lang="en-US" dirty="0" smtClean="0"/>
              <a:t> und </a:t>
            </a:r>
            <a:r>
              <a:rPr lang="en-US" dirty="0" err="1" smtClean="0"/>
              <a:t>Uhrzeiten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22:12.</a:t>
            </a:r>
          </a:p>
          <a:p>
            <a:r>
              <a:rPr lang="en-US" dirty="0" smtClean="0"/>
              <a:t>Some dialogues are word-for-word, others require some interpretation.</a:t>
            </a:r>
          </a:p>
          <a:p>
            <a:r>
              <a:rPr lang="en-US" dirty="0" smtClean="0"/>
              <a:t>Discuss meaning.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Angebote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Supermarkt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22:13.</a:t>
            </a:r>
          </a:p>
          <a:p>
            <a:r>
              <a:rPr lang="en-US" dirty="0" smtClean="0"/>
              <a:t>Discussion about German supermarkets (cost, the environment)</a:t>
            </a:r>
          </a:p>
          <a:p>
            <a:r>
              <a:rPr lang="en-US" dirty="0" smtClean="0"/>
              <a:t>Mineral water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 und Bitten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23:15.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noun?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nouns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all nouns in the following sentence: According to research, on average, people who use languages in their jobs earn around 8% more.</a:t>
            </a:r>
          </a:p>
          <a:p>
            <a:r>
              <a:rPr lang="en-US" dirty="0" smtClean="0"/>
              <a:t>Rewrite the sentence so that every noun begins with a big letter.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 with a capital 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Research, on Average, People who use Languages in their Jobs earn around 8% more.</a:t>
            </a:r>
          </a:p>
          <a:p>
            <a:r>
              <a:rPr lang="en-US" dirty="0" smtClean="0"/>
              <a:t>All nouns written in German begin with a capital letter, regardless of where they are in a sentence.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194</TotalTime>
  <Words>603</Words>
  <Application>Microsoft Macintosh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Infusion</vt:lpstr>
      <vt:lpstr>Deutsch 1  Lesson 5</vt:lpstr>
      <vt:lpstr>In der Cafeteria</vt:lpstr>
      <vt:lpstr>An der Kasse</vt:lpstr>
      <vt:lpstr>Telefonnummern und Uhrzeiten</vt:lpstr>
      <vt:lpstr>Angebote im Supermarkt</vt:lpstr>
      <vt:lpstr>Fragen und Bitten im Kurs</vt:lpstr>
      <vt:lpstr>What is a noun?</vt:lpstr>
      <vt:lpstr>Identifying nouns </vt:lpstr>
      <vt:lpstr>Nouns with a capital N!</vt:lpstr>
      <vt:lpstr>Another complication</vt:lpstr>
      <vt:lpstr>Identifying the gender</vt:lpstr>
      <vt:lpstr>Der</vt:lpstr>
      <vt:lpstr>Die</vt:lpstr>
      <vt:lpstr>Das</vt:lpstr>
      <vt:lpstr>Name the gender</vt:lpstr>
      <vt:lpstr>Name the gender key</vt:lpstr>
      <vt:lpstr>Implications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 Lesson 5</dc:title>
  <dc:creator>DOE User</dc:creator>
  <cp:lastModifiedBy>DOE User</cp:lastModifiedBy>
  <cp:revision>18</cp:revision>
  <dcterms:created xsi:type="dcterms:W3CDTF">2014-04-08T09:41:37Z</dcterms:created>
  <dcterms:modified xsi:type="dcterms:W3CDTF">2014-04-08T11:35:29Z</dcterms:modified>
</cp:coreProperties>
</file>