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8" r:id="rId17"/>
    <p:sldId id="262" r:id="rId18"/>
    <p:sldId id="281" r:id="rId19"/>
    <p:sldId id="259" r:id="rId20"/>
    <p:sldId id="260" r:id="rId21"/>
    <p:sldId id="261" r:id="rId22"/>
    <p:sldId id="276" r:id="rId23"/>
    <p:sldId id="277" r:id="rId24"/>
    <p:sldId id="282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</a:p>
          <a:p>
            <a:r>
              <a:rPr lang="en-US" dirty="0" smtClean="0"/>
              <a:t>den 30. April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62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9c5af61-fb3d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971" r="-11597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isteria-lamp-web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265" r="-9026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6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ld-TV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871" r="-3287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4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65395-Russell-Hobbs-2400W-Steamglide-Iron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5" r="-5734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1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ristol-pen-set-custom-imprinted-pens_1055-96.jpg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5" r="-5734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8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ighres-canon-iP7250_AS_AngleShot_Sample_1349860066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32" r="-1213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4 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14945"/>
            <a:ext cx="7408333" cy="4311218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Der </a:t>
            </a:r>
            <a:r>
              <a:rPr lang="en-AU" dirty="0" err="1" smtClean="0"/>
              <a:t>Familienname</a:t>
            </a:r>
            <a:endParaRPr lang="en-AU" dirty="0" smtClean="0"/>
          </a:p>
          <a:p>
            <a:r>
              <a:rPr lang="en-AU" dirty="0" smtClean="0"/>
              <a:t>Die </a:t>
            </a:r>
            <a:r>
              <a:rPr lang="en-AU" dirty="0" err="1" smtClean="0"/>
              <a:t>Adresse</a:t>
            </a:r>
            <a:endParaRPr lang="en-AU" dirty="0" smtClean="0"/>
          </a:p>
          <a:p>
            <a:r>
              <a:rPr lang="en-AU" dirty="0" smtClean="0"/>
              <a:t>Das Land</a:t>
            </a:r>
          </a:p>
          <a:p>
            <a:r>
              <a:rPr lang="en-AU" dirty="0" smtClean="0"/>
              <a:t>Die </a:t>
            </a:r>
            <a:r>
              <a:rPr lang="en-AU" dirty="0" err="1" smtClean="0"/>
              <a:t>Telefonnummer</a:t>
            </a:r>
            <a:endParaRPr lang="en-AU" dirty="0" smtClean="0"/>
          </a:p>
          <a:p>
            <a:r>
              <a:rPr lang="en-AU" dirty="0" smtClean="0"/>
              <a:t>Die </a:t>
            </a:r>
            <a:r>
              <a:rPr lang="en-AU" dirty="0" err="1" smtClean="0"/>
              <a:t>Sprache</a:t>
            </a:r>
            <a:endParaRPr lang="en-AU" dirty="0" smtClean="0"/>
          </a:p>
          <a:p>
            <a:r>
              <a:rPr lang="en-AU" dirty="0" smtClean="0"/>
              <a:t>Die </a:t>
            </a:r>
            <a:r>
              <a:rPr lang="en-AU" dirty="0" err="1" smtClean="0"/>
              <a:t>Lehrerin</a:t>
            </a:r>
            <a:endParaRPr lang="en-AU" dirty="0" smtClean="0"/>
          </a:p>
          <a:p>
            <a:r>
              <a:rPr lang="en-AU" dirty="0" smtClean="0"/>
              <a:t>Der </a:t>
            </a:r>
            <a:r>
              <a:rPr lang="en-AU" dirty="0" err="1" smtClean="0"/>
              <a:t>Kaffee</a:t>
            </a:r>
            <a:endParaRPr lang="en-AU" dirty="0" smtClean="0"/>
          </a:p>
          <a:p>
            <a:r>
              <a:rPr lang="en-AU" dirty="0" smtClean="0"/>
              <a:t>Der Tee</a:t>
            </a:r>
          </a:p>
          <a:p>
            <a:r>
              <a:rPr lang="en-AU" dirty="0" smtClean="0"/>
              <a:t>Die </a:t>
            </a:r>
            <a:r>
              <a:rPr lang="en-AU" dirty="0" err="1" smtClean="0"/>
              <a:t>Milch</a:t>
            </a:r>
            <a:endParaRPr lang="en-AU" dirty="0" smtClean="0"/>
          </a:p>
          <a:p>
            <a:r>
              <a:rPr lang="en-AU" dirty="0" smtClean="0"/>
              <a:t>Der </a:t>
            </a:r>
            <a:r>
              <a:rPr lang="en-AU" dirty="0" err="1" smtClean="0"/>
              <a:t>Zucker</a:t>
            </a:r>
            <a:endParaRPr lang="en-AU" dirty="0" smtClean="0"/>
          </a:p>
          <a:p>
            <a:r>
              <a:rPr lang="en-AU" dirty="0" smtClean="0"/>
              <a:t>Das </a:t>
            </a:r>
            <a:r>
              <a:rPr lang="en-AU" dirty="0" err="1" smtClean="0"/>
              <a:t>Mineralwasser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Textbook p 88 #3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53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 – a/an</a:t>
            </a:r>
          </a:p>
          <a:p>
            <a:r>
              <a:rPr lang="en-US" dirty="0" err="1" smtClean="0"/>
              <a:t>kein</a:t>
            </a:r>
            <a:r>
              <a:rPr lang="en-US" dirty="0" smtClean="0"/>
              <a:t> – no (an amount, rather than the opposite of yes)</a:t>
            </a:r>
          </a:p>
          <a:p>
            <a:r>
              <a:rPr lang="en-US" dirty="0" err="1" smtClean="0"/>
              <a:t>mein</a:t>
            </a:r>
            <a:r>
              <a:rPr lang="en-US" dirty="0" smtClean="0"/>
              <a:t> – my</a:t>
            </a:r>
          </a:p>
          <a:p>
            <a:r>
              <a:rPr lang="en-US" dirty="0" err="1" smtClean="0"/>
              <a:t>dein</a:t>
            </a:r>
            <a:r>
              <a:rPr lang="en-US" dirty="0" smtClean="0"/>
              <a:t> – your </a:t>
            </a:r>
          </a:p>
          <a:p>
            <a:r>
              <a:rPr lang="en-US" dirty="0" smtClean="0"/>
              <a:t>These articles are dictated by the noun that follows them and their ending changes according to the gender of that noun.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ein</a:t>
            </a:r>
            <a:r>
              <a:rPr lang="en-US" dirty="0" smtClean="0"/>
              <a:t>/</a:t>
            </a:r>
            <a:r>
              <a:rPr lang="en-US" dirty="0" err="1" smtClean="0"/>
              <a:t>kein</a:t>
            </a:r>
            <a:r>
              <a:rPr lang="en-US" dirty="0" smtClean="0"/>
              <a:t>/</a:t>
            </a:r>
            <a:r>
              <a:rPr lang="en-US" dirty="0" err="1" smtClean="0"/>
              <a:t>mein</a:t>
            </a:r>
            <a:r>
              <a:rPr lang="en-US" dirty="0" smtClean="0"/>
              <a:t>/</a:t>
            </a:r>
            <a:r>
              <a:rPr lang="en-US" dirty="0" err="1" smtClean="0"/>
              <a:t>dein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75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all German nouns have in common?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nominative case (we’ll worry about what that means later), these articles stay the same if the noun that follows them is MASCULINE (der) or NEUTER (das).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 der Name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err="1" smtClean="0">
                <a:sym typeface="Wingdings"/>
              </a:rPr>
              <a:t>Wie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dein</a:t>
            </a:r>
            <a:r>
              <a:rPr lang="en-US" dirty="0" smtClean="0">
                <a:sym typeface="Wingdings"/>
              </a:rPr>
              <a:t> Name?</a:t>
            </a:r>
          </a:p>
          <a:p>
            <a:r>
              <a:rPr lang="en-US" dirty="0" smtClean="0">
                <a:sym typeface="Wingdings"/>
              </a:rPr>
              <a:t>The articles will get an –e ending if the noun that follows them is FEMININE (die).</a:t>
            </a:r>
          </a:p>
          <a:p>
            <a:pPr marL="0" indent="0">
              <a:buNone/>
            </a:pPr>
            <a:r>
              <a:rPr lang="en-US" dirty="0" err="1" smtClean="0">
                <a:sym typeface="Wingdings"/>
              </a:rPr>
              <a:t>eg</a:t>
            </a:r>
            <a:r>
              <a:rPr lang="en-US" dirty="0" smtClean="0">
                <a:sym typeface="Wingdings"/>
              </a:rPr>
              <a:t> die </a:t>
            </a:r>
            <a:r>
              <a:rPr lang="en-US" dirty="0" err="1" smtClean="0">
                <a:sym typeface="Wingdings"/>
              </a:rPr>
              <a:t>Telefonnummer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Wie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ist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Telefonnummer</a:t>
            </a:r>
            <a:r>
              <a:rPr lang="en-US" dirty="0" smtClean="0">
                <a:sym typeface="Wingdings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ein</a:t>
            </a:r>
            <a:r>
              <a:rPr lang="en-US" dirty="0"/>
              <a:t>/</a:t>
            </a:r>
            <a:r>
              <a:rPr lang="en-US" dirty="0" err="1"/>
              <a:t>kein</a:t>
            </a:r>
            <a:r>
              <a:rPr lang="en-US" dirty="0"/>
              <a:t>/</a:t>
            </a:r>
            <a:r>
              <a:rPr lang="en-US" dirty="0" err="1"/>
              <a:t>mein</a:t>
            </a:r>
            <a:r>
              <a:rPr lang="en-US" dirty="0"/>
              <a:t>/</a:t>
            </a:r>
            <a:r>
              <a:rPr lang="en-US" dirty="0" err="1" smtClean="0"/>
              <a:t>dein</a:t>
            </a:r>
            <a:r>
              <a:rPr lang="en-US" dirty="0" smtClean="0"/>
              <a:t> - genders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5a – Listening</a:t>
            </a:r>
          </a:p>
          <a:p>
            <a:r>
              <a:rPr lang="en-US" dirty="0" smtClean="0"/>
              <a:t>Activity 5b – Using items from textbook p 26.</a:t>
            </a:r>
          </a:p>
          <a:p>
            <a:r>
              <a:rPr lang="en-US" dirty="0" smtClean="0"/>
              <a:t>Activity 6b.</a:t>
            </a:r>
          </a:p>
          <a:p>
            <a:r>
              <a:rPr lang="en-US" dirty="0" smtClean="0"/>
              <a:t>Activity 6c – Write about 3 objects, 2 sentences per object. I will collect these!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7a. List all of the items, including their genders.</a:t>
            </a:r>
          </a:p>
          <a:p>
            <a:r>
              <a:rPr lang="en-US" dirty="0" smtClean="0"/>
              <a:t>Activity 7b. Listen and discuss meaning.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AU" dirty="0" smtClean="0"/>
              <a:t>1. die </a:t>
            </a:r>
            <a:r>
              <a:rPr lang="en-AU" dirty="0" err="1" smtClean="0"/>
              <a:t>Digitalkamera</a:t>
            </a:r>
            <a:r>
              <a:rPr lang="en-AU" dirty="0" smtClean="0"/>
              <a:t>	11. der </a:t>
            </a:r>
            <a:r>
              <a:rPr lang="en-AU" dirty="0" err="1" smtClean="0"/>
              <a:t>Kuli</a:t>
            </a:r>
            <a:endParaRPr lang="en-AU" dirty="0" smtClean="0"/>
          </a:p>
          <a:p>
            <a:r>
              <a:rPr lang="en-AU" dirty="0" smtClean="0"/>
              <a:t>2. die </a:t>
            </a:r>
            <a:r>
              <a:rPr lang="en-AU" dirty="0" err="1" smtClean="0"/>
              <a:t>Brille</a:t>
            </a:r>
            <a:r>
              <a:rPr lang="en-AU" dirty="0" smtClean="0"/>
              <a:t>			12. die </a:t>
            </a:r>
            <a:r>
              <a:rPr lang="en-AU" dirty="0" err="1" smtClean="0"/>
              <a:t>Uhr</a:t>
            </a:r>
            <a:endParaRPr lang="en-AU" dirty="0" smtClean="0"/>
          </a:p>
          <a:p>
            <a:r>
              <a:rPr lang="en-AU" dirty="0" smtClean="0"/>
              <a:t>3. das Handy		13. das </a:t>
            </a:r>
            <a:r>
              <a:rPr lang="en-AU" dirty="0" err="1" smtClean="0"/>
              <a:t>Portmonnaie</a:t>
            </a:r>
            <a:r>
              <a:rPr lang="en-AU" dirty="0" smtClean="0"/>
              <a:t> or</a:t>
            </a:r>
          </a:p>
          <a:p>
            <a:r>
              <a:rPr lang="en-AU" dirty="0" smtClean="0"/>
              <a:t>4. die </a:t>
            </a:r>
            <a:r>
              <a:rPr lang="en-AU" dirty="0" err="1" smtClean="0"/>
              <a:t>Taschenlampe</a:t>
            </a:r>
            <a:r>
              <a:rPr lang="en-AU" dirty="0" smtClean="0"/>
              <a:t>	der </a:t>
            </a:r>
            <a:r>
              <a:rPr lang="en-AU" dirty="0" err="1" smtClean="0"/>
              <a:t>Geldbeutel</a:t>
            </a:r>
            <a:endParaRPr lang="en-AU" dirty="0" smtClean="0"/>
          </a:p>
          <a:p>
            <a:r>
              <a:rPr lang="en-AU" dirty="0" smtClean="0"/>
              <a:t>5. die </a:t>
            </a:r>
            <a:r>
              <a:rPr lang="en-AU" dirty="0" err="1" smtClean="0"/>
              <a:t>Ohrringe</a:t>
            </a:r>
            <a:endParaRPr lang="en-AU" dirty="0" smtClean="0"/>
          </a:p>
          <a:p>
            <a:r>
              <a:rPr lang="en-AU" dirty="0" smtClean="0"/>
              <a:t>6. der </a:t>
            </a:r>
            <a:r>
              <a:rPr lang="en-AU" dirty="0" err="1" smtClean="0"/>
              <a:t>Lippenstift</a:t>
            </a:r>
            <a:endParaRPr lang="en-AU" dirty="0" smtClean="0"/>
          </a:p>
          <a:p>
            <a:r>
              <a:rPr lang="en-AU" dirty="0" smtClean="0"/>
              <a:t>7. der </a:t>
            </a:r>
            <a:r>
              <a:rPr lang="en-AU" dirty="0" err="1" smtClean="0"/>
              <a:t>Kamm</a:t>
            </a:r>
            <a:endParaRPr lang="en-AU" dirty="0" smtClean="0"/>
          </a:p>
          <a:p>
            <a:r>
              <a:rPr lang="en-AU" dirty="0" smtClean="0"/>
              <a:t>8. die </a:t>
            </a:r>
            <a:r>
              <a:rPr lang="en-AU" dirty="0" err="1" smtClean="0"/>
              <a:t>Taschentücher</a:t>
            </a:r>
            <a:endParaRPr lang="en-AU" dirty="0" smtClean="0"/>
          </a:p>
          <a:p>
            <a:r>
              <a:rPr lang="en-AU" dirty="0" smtClean="0"/>
              <a:t>9. der USB-Stick</a:t>
            </a:r>
          </a:p>
          <a:p>
            <a:r>
              <a:rPr lang="en-AU" dirty="0" smtClean="0"/>
              <a:t>10. das </a:t>
            </a:r>
            <a:r>
              <a:rPr lang="en-AU" dirty="0" err="1" smtClean="0"/>
              <a:t>Tagebuch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Textbook page 30 #7a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87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nominative case, there are 3 ways to say the word “it.” Again, it depends on the gender of the noun you’re referring to.</a:t>
            </a:r>
          </a:p>
          <a:p>
            <a:pPr marL="0" indent="0">
              <a:buNone/>
            </a:pPr>
            <a:r>
              <a:rPr lang="en-US" dirty="0" smtClean="0"/>
              <a:t>Der Computer – </a:t>
            </a:r>
            <a:r>
              <a:rPr lang="en-US" dirty="0" err="1" smtClean="0"/>
              <a:t>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Die </a:t>
            </a:r>
            <a:r>
              <a:rPr lang="en-US" dirty="0" err="1" smtClean="0"/>
              <a:t>Waschmaschine</a:t>
            </a:r>
            <a:r>
              <a:rPr lang="en-US" dirty="0" smtClean="0"/>
              <a:t> – </a:t>
            </a:r>
            <a:r>
              <a:rPr lang="en-US" dirty="0" err="1" smtClean="0"/>
              <a:t>sie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–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 A: Was </a:t>
            </a:r>
            <a:r>
              <a:rPr lang="en-US" dirty="0" err="1" smtClean="0"/>
              <a:t>kostet</a:t>
            </a:r>
            <a:r>
              <a:rPr lang="en-US" dirty="0" smtClean="0"/>
              <a:t> die DVD?</a:t>
            </a:r>
          </a:p>
          <a:p>
            <a:r>
              <a:rPr lang="en-US" dirty="0" smtClean="0"/>
              <a:t>Person B: Die DVD </a:t>
            </a:r>
            <a:r>
              <a:rPr lang="en-US" dirty="0" err="1" smtClean="0"/>
              <a:t>kostet</a:t>
            </a:r>
            <a:r>
              <a:rPr lang="en-US" dirty="0" smtClean="0"/>
              <a:t> €9,99.</a:t>
            </a:r>
          </a:p>
          <a:p>
            <a:endParaRPr lang="en-US" dirty="0"/>
          </a:p>
          <a:p>
            <a:r>
              <a:rPr lang="en-US" dirty="0" smtClean="0"/>
              <a:t>See textbook page 26 for genders.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2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  <p:pic>
        <p:nvPicPr>
          <p:cNvPr id="20" name="Content Placeholder 19" descr="bastide_french_louis_xv_arm_chair-black-taupe_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5" r="-5734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224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5_365e8c1575c16e3d93d7f99c73a2016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06" r="-1950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eco-coffee-machine-viavenezia-medium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201" r="-9820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2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obilephon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5" r="-5734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nsole table natura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613" r="-2561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mputer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45" r="-57345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200</TotalTime>
  <Words>359</Words>
  <Application>Microsoft Office PowerPoint</Application>
  <PresentationFormat>On-screen Show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Waveform</vt:lpstr>
      <vt:lpstr>Deutsch 1</vt:lpstr>
      <vt:lpstr>Revision</vt:lpstr>
      <vt:lpstr>Was kostet…?</vt:lpstr>
      <vt:lpstr>Was kostet…?</vt:lpstr>
      <vt:lpstr>Was kostet...?</vt:lpstr>
      <vt:lpstr>Was kostet…?</vt:lpstr>
      <vt:lpstr>Was kostet...?</vt:lpstr>
      <vt:lpstr>Was kostet…?</vt:lpstr>
      <vt:lpstr>Was kostet…?</vt:lpstr>
      <vt:lpstr>Was kostet…?</vt:lpstr>
      <vt:lpstr>Was kostet…?</vt:lpstr>
      <vt:lpstr>Was kostet…?</vt:lpstr>
      <vt:lpstr>Was kostet…?</vt:lpstr>
      <vt:lpstr>Was kostet…?</vt:lpstr>
      <vt:lpstr>Was kostet…?</vt:lpstr>
      <vt:lpstr>Textbook page 28</vt:lpstr>
      <vt:lpstr>Textbook page 88</vt:lpstr>
      <vt:lpstr>Textbook p 88 #3</vt:lpstr>
      <vt:lpstr>ein/kein/mein/dein</vt:lpstr>
      <vt:lpstr>ein/kein/mein/dein - genders</vt:lpstr>
      <vt:lpstr>Textbook page 29</vt:lpstr>
      <vt:lpstr>Textbook page 89</vt:lpstr>
      <vt:lpstr>Textbook page 30</vt:lpstr>
      <vt:lpstr>Textbook page 30 #7a</vt:lpstr>
      <vt:lpstr>Personal pronouns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victoria_mcmillin</cp:lastModifiedBy>
  <cp:revision>19</cp:revision>
  <dcterms:created xsi:type="dcterms:W3CDTF">2014-04-25T07:29:52Z</dcterms:created>
  <dcterms:modified xsi:type="dcterms:W3CDTF">2014-05-06T05:11:51Z</dcterms:modified>
</cp:coreProperties>
</file>